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318C91-BC94-40C1-8896-B2AF5E70AF34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66EB90-9171-4536-B2B2-A8CF013C10C1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318C91-BC94-40C1-8896-B2AF5E70AF34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66EB90-9171-4536-B2B2-A8CF013C10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318C91-BC94-40C1-8896-B2AF5E70AF34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66EB90-9171-4536-B2B2-A8CF013C10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318C91-BC94-40C1-8896-B2AF5E70AF34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66EB90-9171-4536-B2B2-A8CF013C10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318C91-BC94-40C1-8896-B2AF5E70AF34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66EB90-9171-4536-B2B2-A8CF013C10C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318C91-BC94-40C1-8896-B2AF5E70AF34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66EB90-9171-4536-B2B2-A8CF013C10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318C91-BC94-40C1-8896-B2AF5E70AF34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66EB90-9171-4536-B2B2-A8CF013C10C1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318C91-BC94-40C1-8896-B2AF5E70AF34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66EB90-9171-4536-B2B2-A8CF013C10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318C91-BC94-40C1-8896-B2AF5E70AF34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66EB90-9171-4536-B2B2-A8CF013C10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318C91-BC94-40C1-8896-B2AF5E70AF34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66EB90-9171-4536-B2B2-A8CF013C10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A318C91-BC94-40C1-8896-B2AF5E70AF34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0C66EB90-9171-4536-B2B2-A8CF013C10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A318C91-BC94-40C1-8896-B2AF5E70AF34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0C66EB90-9171-4536-B2B2-A8CF013C10C1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t="3661" r="507" b="22350"/>
          <a:stretch/>
        </p:blipFill>
        <p:spPr bwMode="auto">
          <a:xfrm>
            <a:off x="611560" y="1844824"/>
            <a:ext cx="8083252" cy="40324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578" y="5157192"/>
            <a:ext cx="2609215" cy="2857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880878" y="400955"/>
            <a:ext cx="5544616" cy="10801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B0F0"/>
                </a:solidFill>
              </a:rPr>
              <a:t>Для того, чтобы получить сертификат дополнительного образования, пройдите по </a:t>
            </a:r>
            <a:r>
              <a:rPr lang="ru-RU" sz="2000" b="1" dirty="0" smtClean="0">
                <a:solidFill>
                  <a:srgbClr val="00B0F0"/>
                </a:solidFill>
              </a:rPr>
              <a:t>ссылке </a:t>
            </a:r>
            <a:r>
              <a:rPr lang="en-US" sz="2000" b="1" dirty="0">
                <a:solidFill>
                  <a:srgbClr val="00B0F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pfdo.27.ru</a:t>
            </a:r>
            <a:endParaRPr lang="ru-RU" sz="2000" b="1" dirty="0">
              <a:solidFill>
                <a:srgbClr val="00B0F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5443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  <a:ea typeface="Calibri"/>
                <a:cs typeface="Times New Roman"/>
              </a:rPr>
              <a:t>Выбираем Городской округ город Хабаровск</a:t>
            </a:r>
            <a:r>
              <a:rPr lang="ru-RU" sz="1800" dirty="0"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885429"/>
            <a:ext cx="7772400" cy="436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46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DejaVuSansCondensed-Oblique"/>
                <a:ea typeface="Calibri"/>
                <a:cs typeface="DejaVuSansCondensed-Oblique"/>
              </a:rPr>
              <a:t>Шаг 5: заполнение заявки. </a:t>
            </a:r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DejaVuSansCondensed"/>
                <a:ea typeface="Calibri"/>
                <a:cs typeface="DejaVuSansCondensed"/>
              </a:rPr>
              <a:t>Впишите персональные данные ребёнка в соответствующие </a:t>
            </a:r>
            <a: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DejaVuSansCondensed"/>
                <a:ea typeface="Calibri"/>
                <a:cs typeface="DejaVuSansCondensed"/>
              </a:rPr>
              <a:t>поля</a:t>
            </a:r>
            <a: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DejaVuSansCondensed"/>
                <a:ea typeface="Calibri"/>
                <a:cs typeface="DejaVuSansCondensed"/>
              </a:rPr>
              <a:t>заявки</a:t>
            </a:r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DejaVuSansCondensed"/>
                <a:ea typeface="Calibri"/>
                <a:cs typeface="DejaVuSansCondensed"/>
              </a:rPr>
              <a:t>. Укажите контактную информацию заявителя (Ваш контактный номер телефона </a:t>
            </a:r>
            <a: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DejaVuSansCondensed"/>
                <a:ea typeface="Calibri"/>
                <a:cs typeface="DejaVuSansCondensed"/>
              </a:rPr>
              <a:t>для</a:t>
            </a:r>
            <a: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DejaVuSansCondensed"/>
                <a:ea typeface="Calibri"/>
                <a:cs typeface="DejaVuSansCondensed"/>
              </a:rPr>
              <a:t>связи </a:t>
            </a:r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DejaVuSansCondensed"/>
                <a:ea typeface="Calibri"/>
                <a:cs typeface="DejaVuSansCondensed"/>
              </a:rPr>
              <a:t>с Вами при возникновении различных вопросов, связанных с </a:t>
            </a:r>
            <a: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DejaVuSansCondensed"/>
                <a:ea typeface="Calibri"/>
                <a:cs typeface="DejaVuSansCondensed"/>
              </a:rPr>
              <a:t>использованием</a:t>
            </a:r>
            <a: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DejaVuSansCondensed"/>
                <a:ea typeface="Calibri"/>
                <a:cs typeface="DejaVuSansCondensed"/>
              </a:rPr>
              <a:t>сертификата</a:t>
            </a:r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DejaVuSansCondensed"/>
                <a:ea typeface="Calibri"/>
                <a:cs typeface="DejaVuSansCondensed"/>
              </a:rPr>
              <a:t>).</a:t>
            </a:r>
            <a:r>
              <a:rPr lang="ru-RU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  <a:ea typeface="Calibri"/>
                <a:cs typeface="Times New Roman"/>
              </a:rPr>
            </a:b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828577" y="2276872"/>
            <a:ext cx="7416824" cy="430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67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772400" cy="4572000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ru-RU" sz="1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	</a:t>
            </a:r>
            <a:r>
              <a:rPr lang="ru-RU" sz="1900" b="1" dirty="0" smtClean="0">
                <a:solidFill>
                  <a:srgbClr val="00B0F0"/>
                </a:solidFill>
              </a:rPr>
              <a:t>Подтвердите </a:t>
            </a:r>
            <a:r>
              <a:rPr lang="ru-RU" sz="1900" b="1" dirty="0">
                <a:solidFill>
                  <a:srgbClr val="00B0F0"/>
                </a:solidFill>
              </a:rPr>
              <a:t>согласие на обработку персональных данных и факт знакомства с условиями предоставления, использования, прекращения действия сертификата дополнительного образования, а также региональными Правилами персонифицированное финансирования дополнительного образования, проставив галочки в специальных полях. Нажмите кнопку "Отправить".</a:t>
            </a:r>
          </a:p>
          <a:p>
            <a:pPr marL="68580" indent="0">
              <a:buNone/>
            </a:pPr>
            <a:r>
              <a:rPr lang="ru-RU" sz="1900" b="1" dirty="0" smtClean="0">
                <a:solidFill>
                  <a:srgbClr val="00B0F0"/>
                </a:solidFill>
              </a:rPr>
              <a:t>	После </a:t>
            </a:r>
            <a:r>
              <a:rPr lang="ru-RU" sz="1900" b="1" dirty="0">
                <a:solidFill>
                  <a:srgbClr val="00B0F0"/>
                </a:solidFill>
              </a:rPr>
              <a:t>успешного создания заявки на электронную почту, указанную как указано в пункте 2, Вам будет отправлен бланк заявления на получение сертификат дополнительного образования и согласия на обработку персональных данных. </a:t>
            </a:r>
            <a:r>
              <a:rPr lang="ru-RU" sz="1900" b="1" i="1" dirty="0">
                <a:solidFill>
                  <a:srgbClr val="00B0F0"/>
                </a:solidFill>
              </a:rPr>
              <a:t>В самом тексте письма будет</a:t>
            </a:r>
            <a:r>
              <a:rPr lang="ru-RU" sz="1900" b="1" dirty="0">
                <a:solidFill>
                  <a:srgbClr val="00B0F0"/>
                </a:solidFill>
              </a:rPr>
              <a:t> </a:t>
            </a:r>
            <a:r>
              <a:rPr lang="ru-RU" sz="1900" b="1" i="1" dirty="0">
                <a:solidFill>
                  <a:srgbClr val="00B0F0"/>
                </a:solidFill>
              </a:rPr>
              <a:t>содержаться номер заявки номер сертификата</a:t>
            </a:r>
            <a:r>
              <a:rPr lang="ru-RU" sz="1900" b="1" dirty="0">
                <a:solidFill>
                  <a:srgbClr val="00B0F0"/>
                </a:solidFill>
              </a:rPr>
              <a:t>, а также информация о том, куда родитель (ребенок) может </a:t>
            </a:r>
            <a:r>
              <a:rPr lang="ru-RU" sz="1900" b="1" i="1" dirty="0">
                <a:solidFill>
                  <a:srgbClr val="00B0F0"/>
                </a:solidFill>
              </a:rPr>
              <a:t>принести подписанное заявление </a:t>
            </a:r>
            <a:r>
              <a:rPr lang="ru-RU" sz="1900" b="1" dirty="0">
                <a:solidFill>
                  <a:srgbClr val="00B0F0"/>
                </a:solidFill>
              </a:rPr>
              <a:t>и необходимые </a:t>
            </a:r>
            <a:r>
              <a:rPr lang="ru-RU" sz="1900" b="1" i="1" dirty="0">
                <a:solidFill>
                  <a:srgbClr val="00B0F0"/>
                </a:solidFill>
              </a:rPr>
              <a:t>подтверждающие документы для получения сертификата</a:t>
            </a:r>
            <a:r>
              <a:rPr lang="ru-RU" sz="1900" b="1" dirty="0">
                <a:solidFill>
                  <a:srgbClr val="00B0F0"/>
                </a:solidFill>
              </a:rPr>
              <a:t>.</a:t>
            </a:r>
          </a:p>
          <a:p>
            <a:pPr marL="68580" indent="0">
              <a:buNone/>
            </a:pPr>
            <a:r>
              <a:rPr lang="ru-RU" sz="1900" b="1" dirty="0" smtClean="0">
                <a:solidFill>
                  <a:srgbClr val="00B0F0"/>
                </a:solidFill>
              </a:rPr>
              <a:t>	Обратите </a:t>
            </a:r>
            <a:r>
              <a:rPr lang="ru-RU" sz="1900" b="1" dirty="0">
                <a:solidFill>
                  <a:srgbClr val="00B0F0"/>
                </a:solidFill>
              </a:rPr>
              <a:t>внимание, что после подачи электронной заявки на электронный адрес, который Вы указывали при создании заявки, также придёт письмо с сертификатом, содержащее логин и пароль от личного кабинета ребенка на портале-навигаторе. Через личный кабинет у Вас появится возможность самостоятельно записывать ребенка на образовательные программы</a:t>
            </a:r>
            <a:r>
              <a:rPr lang="ru-RU" sz="1900" b="1" dirty="0" smtClean="0">
                <a:solidFill>
                  <a:srgbClr val="00B0F0"/>
                </a:solidFill>
              </a:rPr>
              <a:t>.</a:t>
            </a:r>
          </a:p>
          <a:p>
            <a:pPr marL="68580" indent="0">
              <a:buNone/>
            </a:pPr>
            <a:endParaRPr lang="ru-RU" sz="19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68580" indent="0">
              <a:buNone/>
            </a:pPr>
            <a:endParaRPr lang="ru-RU" sz="19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ru-RU" sz="1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07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772400" cy="91440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После </a:t>
            </a:r>
            <a:r>
              <a:rPr lang="ru-RU" sz="2000" b="1" dirty="0">
                <a:solidFill>
                  <a:srgbClr val="00B0F0"/>
                </a:solidFill>
              </a:rPr>
              <a:t>активации сертификата откроется возможность заключать действующие договоры на образовательные </a:t>
            </a:r>
            <a:r>
              <a:rPr lang="ru-RU" sz="2000" b="1" dirty="0" smtClean="0">
                <a:solidFill>
                  <a:srgbClr val="00B0F0"/>
                </a:solidFill>
              </a:rPr>
              <a:t>программы. Необходимо </a:t>
            </a:r>
            <a:r>
              <a:rPr lang="ru-RU" sz="2000" b="1" dirty="0">
                <a:solidFill>
                  <a:srgbClr val="00B0F0"/>
                </a:solidFill>
              </a:rPr>
              <a:t>будет распечатать бланк заявления, подписать, принести вместе с подтверждающими документами в организации, которые принимают заявление на получение сертификатов в Вашем муниципалитете в срок, обозначенный в Положении о персонифицированном дополнительного образования (обычно это срок от 15 до </a:t>
            </a:r>
            <a:r>
              <a:rPr lang="ru-RU" sz="2000" b="1" dirty="0" smtClean="0">
                <a:solidFill>
                  <a:srgbClr val="00B0F0"/>
                </a:solidFill>
              </a:rPr>
              <a:t>30 календарных </a:t>
            </a:r>
            <a:r>
              <a:rPr lang="ru-RU" sz="2000" b="1" dirty="0">
                <a:solidFill>
                  <a:srgbClr val="00B0F0"/>
                </a:solidFill>
              </a:rPr>
              <a:t>дней</a:t>
            </a:r>
            <a:r>
              <a:rPr lang="ru-RU" sz="2000" b="1" dirty="0" smtClean="0">
                <a:solidFill>
                  <a:srgbClr val="00B0F0"/>
                </a:solidFill>
              </a:rPr>
              <a:t>). </a:t>
            </a:r>
            <a:r>
              <a:rPr lang="ru-RU" sz="2000" b="1" i="1" dirty="0" smtClean="0">
                <a:solidFill>
                  <a:srgbClr val="00B0F0"/>
                </a:solidFill>
              </a:rPr>
              <a:t>Если </a:t>
            </a:r>
            <a:r>
              <a:rPr lang="ru-RU" sz="2000" b="1" i="1" dirty="0">
                <a:solidFill>
                  <a:srgbClr val="00B0F0"/>
                </a:solidFill>
              </a:rPr>
              <a:t>у вас нет возможности самостоятельно распечатать заявление на получение сертификата и согласие на обработку персональных данных</a:t>
            </a:r>
            <a:r>
              <a:rPr lang="ru-RU" sz="2000" b="1" dirty="0">
                <a:solidFill>
                  <a:srgbClr val="00B0F0"/>
                </a:solidFill>
              </a:rPr>
              <a:t>, то вам смогут помочь в</a:t>
            </a:r>
            <a:r>
              <a:rPr lang="ru-RU" sz="2000" b="1" i="1" dirty="0">
                <a:solidFill>
                  <a:srgbClr val="00B0F0"/>
                </a:solidFill>
              </a:rPr>
              <a:t> </a:t>
            </a:r>
            <a:r>
              <a:rPr lang="ru-RU" sz="2000" b="1" dirty="0">
                <a:solidFill>
                  <a:srgbClr val="00B0F0"/>
                </a:solidFill>
              </a:rPr>
              <a:t>организации с правом активации сертификатов вашего </a:t>
            </a:r>
            <a:r>
              <a:rPr lang="ru-RU" sz="2000" b="1" dirty="0" smtClean="0">
                <a:solidFill>
                  <a:srgbClr val="00B0F0"/>
                </a:solidFill>
              </a:rPr>
              <a:t>муниципалитета(предварительно</a:t>
            </a:r>
            <a:r>
              <a:rPr lang="ru-RU" sz="2000" b="1" dirty="0">
                <a:solidFill>
                  <a:srgbClr val="00B0F0"/>
                </a:solidFill>
              </a:rPr>
              <a:t/>
            </a:r>
            <a:br>
              <a:rPr lang="ru-RU" sz="2000" b="1" dirty="0">
                <a:solidFill>
                  <a:srgbClr val="00B0F0"/>
                </a:solidFill>
              </a:rPr>
            </a:br>
            <a:r>
              <a:rPr lang="ru-RU" sz="2000" b="1" dirty="0">
                <a:solidFill>
                  <a:srgbClr val="00B0F0"/>
                </a:solidFill>
              </a:rPr>
              <a:t>узнайте по телефону - какая именно организация активирует сертификаты в вашем муниципалитете, чтобы обратиться за получением сертификата именно к ответственным лицам данной организации</a:t>
            </a:r>
            <a:r>
              <a:rPr lang="ru-RU" sz="2000" b="1" dirty="0" smtClean="0">
                <a:solidFill>
                  <a:srgbClr val="00B0F0"/>
                </a:solidFill>
              </a:rPr>
              <a:t>).</a:t>
            </a:r>
            <a:endParaRPr lang="ru-RU" sz="2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10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FF0000"/>
                </a:solidFill>
                <a:latin typeface="DejaVuSansCondensed"/>
                <a:ea typeface="Calibri"/>
                <a:cs typeface="DejaVuSansCondensed"/>
              </a:rPr>
              <a:t>.</a:t>
            </a:r>
            <a:r>
              <a:rPr lang="ru-RU" sz="2000" dirty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latin typeface="Calibri"/>
                <a:ea typeface="Calibri"/>
                <a:cs typeface="Times New Roman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980728"/>
            <a:ext cx="7772400" cy="4572000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ru-RU" sz="2000" b="1" dirty="0" smtClean="0">
                <a:solidFill>
                  <a:srgbClr val="00B0F0"/>
                </a:solidFill>
              </a:rPr>
              <a:t>После создания заявки на получение сертификата дополнительного образования и до момента активации сертификата ребенка у Вас уже будет возможность записаться на образовательную программу (подать заявку), придя в </a:t>
            </a:r>
            <a:r>
              <a:rPr lang="ru-RU" sz="2000" b="1" dirty="0" smtClean="0">
                <a:solidFill>
                  <a:srgbClr val="00B0F0"/>
                </a:solidFill>
                <a:latin typeface="DejaVuSansCondensed"/>
                <a:ea typeface="Calibri"/>
                <a:cs typeface="DejaVuSansCondensed"/>
              </a:rPr>
              <a:t>образовательную организацию и назвав номер сертификата и ФИО ребенка, но не будет возможности заключить действующий</a:t>
            </a:r>
            <a:r>
              <a:rPr lang="ru-RU" sz="2000" b="1" dirty="0" smtClean="0">
                <a:solidFill>
                  <a:srgbClr val="00B0F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2000" b="1" dirty="0" smtClean="0">
                <a:solidFill>
                  <a:srgbClr val="00B0F0"/>
                </a:solidFill>
                <a:latin typeface="DejaVuSansCondensed"/>
                <a:ea typeface="Calibri"/>
                <a:cs typeface="DejaVuSansCondensed"/>
              </a:rPr>
              <a:t>договор на эту программу</a:t>
            </a:r>
            <a:endParaRPr lang="ru-RU" sz="2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30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476672"/>
            <a:ext cx="8352928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63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404664"/>
            <a:ext cx="8208912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539552" y="849774"/>
            <a:ext cx="8269361" cy="4735418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92896"/>
            <a:ext cx="2609215" cy="285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918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404664"/>
            <a:ext cx="7200800" cy="681256"/>
          </a:xfrm>
        </p:spPr>
        <p:txBody>
          <a:bodyPr>
            <a:normAutofit fontScale="25000" lnSpcReduction="20000"/>
          </a:bodyPr>
          <a:lstStyle/>
          <a:p>
            <a:pPr marL="4572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6400" dirty="0">
                <a:solidFill>
                  <a:schemeClr val="accent4">
                    <a:lumMod val="60000"/>
                    <a:lumOff val="40000"/>
                  </a:schemeClr>
                </a:solidFill>
                <a:latin typeface="DejaVuSansCondensed-Oblique"/>
                <a:ea typeface="Calibri"/>
                <a:cs typeface="DejaVuSansCondensed-Oblique"/>
              </a:rPr>
              <a:t>Шаг 1: внесение адреса электронной почты. </a:t>
            </a:r>
            <a:r>
              <a:rPr lang="ru-RU" sz="6400" dirty="0">
                <a:solidFill>
                  <a:schemeClr val="accent4">
                    <a:lumMod val="60000"/>
                    <a:lumOff val="40000"/>
                  </a:schemeClr>
                </a:solidFill>
                <a:latin typeface="DejaVuSansCondensed"/>
                <a:ea typeface="Calibri"/>
                <a:cs typeface="DejaVuSansCondensed"/>
              </a:rPr>
              <a:t>Введите адрес своей электронной почты в поле</a:t>
            </a:r>
            <a:endParaRPr lang="ru-RU" sz="6400" dirty="0">
              <a:solidFill>
                <a:schemeClr val="accent4">
                  <a:lumMod val="60000"/>
                  <a:lumOff val="4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4572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6400" dirty="0">
                <a:solidFill>
                  <a:schemeClr val="accent4">
                    <a:lumMod val="60000"/>
                    <a:lumOff val="40000"/>
                  </a:schemeClr>
                </a:solidFill>
                <a:latin typeface="DejaVuSansCondensed"/>
                <a:ea typeface="Calibri"/>
                <a:cs typeface="DejaVuSansCondensed"/>
              </a:rPr>
              <a:t>"Е-</a:t>
            </a:r>
            <a:r>
              <a:rPr lang="ru-RU" sz="6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DejaVuSansCondensed"/>
                <a:ea typeface="Calibri"/>
                <a:cs typeface="DejaVuSansCondensed"/>
              </a:rPr>
              <a:t>mail</a:t>
            </a:r>
            <a:r>
              <a:rPr lang="ru-RU" sz="6400" dirty="0">
                <a:solidFill>
                  <a:schemeClr val="accent4">
                    <a:lumMod val="60000"/>
                    <a:lumOff val="40000"/>
                  </a:schemeClr>
                </a:solidFill>
                <a:latin typeface="DejaVuSansCondensed"/>
                <a:ea typeface="Calibri"/>
                <a:cs typeface="DejaVuSansCondensed"/>
              </a:rPr>
              <a:t> адрес" и "Е-</a:t>
            </a:r>
            <a:r>
              <a:rPr lang="ru-RU" sz="6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DejaVuSansCondensed"/>
                <a:ea typeface="Calibri"/>
                <a:cs typeface="DejaVuSansCondensed"/>
              </a:rPr>
              <a:t>mail</a:t>
            </a:r>
            <a:r>
              <a:rPr lang="ru-RU" sz="6400" dirty="0">
                <a:solidFill>
                  <a:schemeClr val="accent4">
                    <a:lumMod val="60000"/>
                    <a:lumOff val="40000"/>
                  </a:schemeClr>
                </a:solidFill>
                <a:latin typeface="DejaVuSansCondensed"/>
                <a:ea typeface="Calibri"/>
                <a:cs typeface="DejaVuSansCondensed"/>
              </a:rPr>
              <a:t> адрес повторный ввод". Нажмите кнопку "Подтвердить почту".</a:t>
            </a:r>
            <a:endParaRPr lang="ru-RU" sz="6400" dirty="0">
              <a:solidFill>
                <a:schemeClr val="accent4">
                  <a:lumMod val="60000"/>
                  <a:lumOff val="40000"/>
                </a:schemeClr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1556792"/>
            <a:ext cx="8524485" cy="485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94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DejaVuSansCondensed-Oblique"/>
                <a:ea typeface="Calibri"/>
                <a:cs typeface="DejaVuSansCondensed-Oblique"/>
              </a:rPr>
              <a:t>Шаг 2: подтверждение электронной почты. </a:t>
            </a:r>
            <a:r>
              <a:rPr lang="ru-RU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DejaVuSansCondensed"/>
                <a:ea typeface="Calibri"/>
                <a:cs typeface="DejaVuSansCondensed"/>
              </a:rPr>
              <a:t>На электронную почту, которую Вы указали на</a:t>
            </a:r>
            <a:r>
              <a:rPr lang="ru-RU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DejaVuSansCondensed"/>
                <a:ea typeface="Calibri"/>
                <a:cs typeface="DejaVuSansCondensed"/>
              </a:rPr>
              <a:t>предыдущем шаге действий, должно прийти письмо. Найдите его (проверьте также папку</a:t>
            </a:r>
            <a:r>
              <a:rPr lang="ru-RU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DejaVuSansCondensed"/>
                <a:ea typeface="Calibri"/>
                <a:cs typeface="DejaVuSansCondensed"/>
              </a:rPr>
              <a:t>"Спам" или "Нежелательные"), добавьте отправителя noreply@pfdo.ru в контакты или список</a:t>
            </a:r>
            <a:r>
              <a:rPr lang="ru-RU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DejaVuSansCondensed"/>
                <a:ea typeface="Calibri"/>
                <a:cs typeface="DejaVuSansCondensed"/>
              </a:rPr>
              <a:t>надежных. Чтобы продолжить с использованием указанного Вами адреса электронной почты,</a:t>
            </a:r>
            <a:r>
              <a:rPr lang="ru-RU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DejaVuSansCondensed"/>
                <a:ea typeface="Calibri"/>
                <a:cs typeface="DejaVuSansCondensed"/>
              </a:rPr>
              <a:t>перейдите по ссылке, пришедшей в письме. </a:t>
            </a:r>
            <a:r>
              <a:rPr lang="ru-RU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DejaVuSansCondensed-Oblique"/>
                <a:ea typeface="Calibri"/>
                <a:cs typeface="DejaVuSansCondensed-Oblique"/>
              </a:rPr>
              <a:t>Если Вам необходимо подать заявки на</a:t>
            </a:r>
            <a:r>
              <a:rPr lang="ru-RU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DejaVuSansCondensed-Oblique"/>
                <a:ea typeface="Calibri"/>
                <a:cs typeface="DejaVuSansCondensed-Oblique"/>
              </a:rPr>
              <a:t>получение сертификатов ДО на нескольких детей. то для всех них Вы можете использовать</a:t>
            </a:r>
            <a:r>
              <a:rPr lang="ru-RU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DejaVuSansCondensed-Oblique"/>
                <a:ea typeface="Calibri"/>
                <a:cs typeface="DejaVuSansCondensed-Oblique"/>
              </a:rPr>
              <a:t>одну и ту же ссылку подтверждения адреса эл</a:t>
            </a:r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DejaVuSansCondensed-Oblique"/>
                <a:ea typeface="Calibri"/>
                <a:cs typeface="DejaVuSansCondensed-Oblique"/>
              </a:rPr>
              <a:t>. почты</a:t>
            </a:r>
            <a:r>
              <a:rPr lang="ru-RU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DejaVuSansCondensed-Oblique"/>
                <a:ea typeface="Calibri"/>
                <a:cs typeface="DejaVuSansCondensed-Oblique"/>
              </a:rPr>
              <a:t>, которая вам пришла в письме</a:t>
            </a:r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DejaVuSansCondensed-Oblique"/>
                <a:ea typeface="Calibri"/>
                <a:cs typeface="DejaVuSansCondensed-Oblique"/>
              </a:rPr>
              <a:t>.</a:t>
            </a:r>
            <a:b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DejaVuSansCondensed-Oblique"/>
                <a:ea typeface="Calibri"/>
                <a:cs typeface="DejaVuSansCondensed-Oblique"/>
              </a:rPr>
            </a:br>
            <a:r>
              <a:rPr lang="ru-RU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DejaVuSansCondensed-Oblique"/>
                <a:ea typeface="Calibri"/>
                <a:cs typeface="DejaVuSansCondensed-Oblique"/>
              </a:rPr>
              <a:t/>
            </a:r>
            <a:br>
              <a:rPr lang="ru-RU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DejaVuSansCondensed-Oblique"/>
                <a:ea typeface="Calibri"/>
                <a:cs typeface="DejaVuSansCondensed-Oblique"/>
              </a:rPr>
            </a:br>
            <a:r>
              <a:rPr lang="ru-RU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Times New Roman"/>
              </a:rPr>
            </a:br>
            <a:endParaRPr lang="ru-RU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18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476671"/>
            <a:ext cx="8208912" cy="5904656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627784" y="2276872"/>
            <a:ext cx="5334000" cy="428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17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692696"/>
            <a:ext cx="8064896" cy="4968552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12976"/>
            <a:ext cx="6010275" cy="581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402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Шаг 3: выбор действия с сертификатом. Для получения сертификата дополнительного</a:t>
            </a:r>
            <a:b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образования необходимо нажать на ссылку Получить сертификат.</a:t>
            </a:r>
            <a:b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17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764704"/>
            <a:ext cx="7848872" cy="4752528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473663"/>
            <a:ext cx="1872208" cy="290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950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DejaVuSansCondensed-Oblique"/>
                <a:ea typeface="Calibri"/>
                <a:cs typeface="DejaVuSansCondensed-Oblique"/>
              </a:rPr>
              <a:t>Шаг 4: выбор муниципалитета. </a:t>
            </a:r>
            <a:r>
              <a:rPr lang="ru-RU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DejaVuSansCondensed"/>
                <a:ea typeface="Calibri"/>
                <a:cs typeface="DejaVuSansCondensed"/>
              </a:rPr>
              <a:t>В всплывающем окне из списка выберите муниципалитет, </a:t>
            </a:r>
            <a:r>
              <a:rPr lang="ru-RU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DejaVuSansCondensed"/>
                <a:ea typeface="Calibri"/>
                <a:cs typeface="DejaVuSansCondensed"/>
              </a:rPr>
              <a:t>в</a:t>
            </a:r>
            <a:r>
              <a:rPr lang="ru-RU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DejaVuSansCondensed"/>
                <a:ea typeface="Calibri"/>
                <a:cs typeface="DejaVuSansCondensed"/>
              </a:rPr>
              <a:t>котором </a:t>
            </a:r>
            <a:r>
              <a:rPr lang="ru-RU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DejaVuSansCondensed"/>
                <a:ea typeface="Calibri"/>
                <a:cs typeface="DejaVuSansCondensed"/>
              </a:rPr>
              <a:t>планируется получение ребёнком сертификата дополнительного </a:t>
            </a:r>
            <a:r>
              <a:rPr lang="ru-RU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DejaVuSansCondensed"/>
                <a:ea typeface="Calibri"/>
                <a:cs typeface="DejaVuSansCondensed"/>
              </a:rPr>
              <a:t>образования</a:t>
            </a:r>
            <a:r>
              <a:rPr lang="ru-RU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DejaVuSansCondensed"/>
                <a:ea typeface="Calibri"/>
                <a:cs typeface="DejaVuSansCondensed"/>
              </a:rPr>
              <a:t>(муниципалитет </a:t>
            </a:r>
            <a:r>
              <a:rPr lang="ru-RU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DejaVuSansCondensed"/>
                <a:ea typeface="Calibri"/>
                <a:cs typeface="DejaVuSansCondensed"/>
              </a:rPr>
              <a:t>проживания ребёнка). Нажмите кнопку "Выбрать и продолжить".</a:t>
            </a:r>
            <a:r>
              <a:rPr lang="ru-RU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  <a:ea typeface="Calibri"/>
                <a:cs typeface="Times New Roman"/>
              </a:rPr>
            </a:b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885429"/>
            <a:ext cx="7772400" cy="4369841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293096"/>
            <a:ext cx="2000250" cy="447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73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37</TotalTime>
  <Words>287</Words>
  <Application>Microsoft Office PowerPoint</Application>
  <PresentationFormat>Экран (4:3)</PresentationFormat>
  <Paragraphs>15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Метро</vt:lpstr>
      <vt:lpstr>Презентация PowerPoint</vt:lpstr>
      <vt:lpstr>Презентация PowerPoint</vt:lpstr>
      <vt:lpstr>Презентация PowerPoint</vt:lpstr>
      <vt:lpstr>Шаг 2: подтверждение электронной почты. На электронную почту, которую Вы указали на предыдущем шаге действий, должно прийти письмо. Найдите его (проверьте также папку "Спам" или "Нежелательные"), добавьте отправителя noreply@pfdo.ru в контакты или список надежных. Чтобы продолжить с использованием указанного Вами адреса электронной почты, перейдите по ссылке, пришедшей в письме. Если Вам необходимо подать заявки на получение сертификатов ДО на нескольких детей. то для всех них Вы можете использовать одну и ту же ссылку подтверждения адреса эл. почты, которая вам пришла в письме.   </vt:lpstr>
      <vt:lpstr>Презентация PowerPoint</vt:lpstr>
      <vt:lpstr>Презентация PowerPoint</vt:lpstr>
      <vt:lpstr>Шаг 3: выбор действия с сертификатом. Для получения сертификата дополнительного образования необходимо нажать на ссылку Получить сертификат. </vt:lpstr>
      <vt:lpstr>Презентация PowerPoint</vt:lpstr>
      <vt:lpstr>Шаг 4: выбор муниципалитета. В всплывающем окне из списка выберите муниципалитет, в котором планируется получение ребёнком сертификата дополнительного образования (муниципалитет проживания ребёнка). Нажмите кнопку "Выбрать и продолжить". </vt:lpstr>
      <vt:lpstr>Выбираем Городской округ город Хабаровск </vt:lpstr>
      <vt:lpstr>Шаг 5: заполнение заявки. Впишите персональные данные ребёнка в соответствующие поля заявки. Укажите контактную информацию заявителя (Ваш контактный номер телефона для связи с Вами при возникновении различных вопросов, связанных с использованием сертификата). </vt:lpstr>
      <vt:lpstr>Презентация PowerPoint</vt:lpstr>
      <vt:lpstr>После активации сертификата откроется возможность заключать действующие договоры на образовательные программы. Необходимо будет распечатать бланк заявления, подписать, принести вместе с подтверждающими документами в организации, которые принимают заявление на получение сертификатов в Вашем муниципалитете в срок, обозначенный в Положении о персонифицированном дополнительного образования (обычно это срок от 15 до 30 календарных дней). Если у вас нет возможности самостоятельно распечатать заявление на получение сертификата и согласие на обработку персональных данных, то вам смогут помочь в организации с правом активации сертификатов вашего муниципалитета(предварительно узнайте по телефону - какая именно организация активирует сертификаты в вашем муниципалитете, чтобы обратиться за получением сертификата именно к ответственным лицам данной организации).</vt:lpstr>
      <vt:lpstr>.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Психолог</dc:creator>
  <cp:lastModifiedBy>Психолог</cp:lastModifiedBy>
  <cp:revision>5</cp:revision>
  <cp:lastPrinted>2019-11-05T23:18:56Z</cp:lastPrinted>
  <dcterms:created xsi:type="dcterms:W3CDTF">2019-11-05T02:08:57Z</dcterms:created>
  <dcterms:modified xsi:type="dcterms:W3CDTF">2019-11-05T23:19:10Z</dcterms:modified>
</cp:coreProperties>
</file>